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Lst>
  <p:notesMasterIdLst>
    <p:notesMasterId r:id="rId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Diese Folie ist nur die Arbeitsanleitung. Du kannst sie am Ende löschen.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323A"/>
        </a:solidFill>
      </p:bgPr>
    </p:bg>
    <p:spTree>
      <p:nvGrpSpPr>
        <p:cNvPr id="1" name=""/>
        <p:cNvGrpSpPr/>
        <p:nvPr/>
      </p:nvGrpSpPr>
      <p:grpSpPr>
        <a:xfrm>
          <a:off x="0" y="0"/>
          <a:ext cx="0" cy="0"/>
          <a:chOff x="0" y="0"/>
          <a:chExt cx="0" cy="0"/>
        </a:xfrm>
      </p:grpSpPr>
      <p:sp>
        <p:nvSpPr>
          <p:cNvPr id="2" name="Text 0"/>
          <p:cNvSpPr txBox="1"/>
          <p:nvPr/>
        </p:nvSpPr>
        <p:spPr>
          <a:xfrm>
            <a:off x="548640" y="411480"/>
            <a:ext cx="8046720" cy="365760"/>
          </a:xfrm>
          <a:prstGeom prst="rect">
            <a:avLst/>
          </a:prstGeom>
          <a:noFill/>
          <a:ln/>
        </p:spPr>
        <p:txBody>
          <a:bodyPr wrap="square" lIns="0" tIns="0" rIns="0" bIns="0" rtlCol="0" anchor="ctr"/>
          <a:lstStyle/>
          <a:p>
            <a:pPr indent="0" marL="0">
              <a:buNone/>
            </a:pPr>
            <a:r>
              <a:rPr lang="en-US" sz="1400" b="1" dirty="0">
                <a:solidFill>
                  <a:srgbClr val="E2B34A"/>
                </a:solidFill>
                <a:latin typeface="Calibri" pitchFamily="34" charset="0"/>
                <a:ea typeface="Calibri" pitchFamily="34" charset="-122"/>
                <a:cs typeface="Calibri" pitchFamily="34" charset="-120"/>
              </a:rPr>
              <a:t>Übungsdatei · Modul E3 · Text gestalten</a:t>
            </a:r>
            <a:endParaRPr lang="en-US" sz="1400" dirty="0"/>
          </a:p>
        </p:txBody>
      </p:sp>
      <p:sp>
        <p:nvSpPr>
          <p:cNvPr id="3" name="Text 1"/>
          <p:cNvSpPr txBox="1"/>
          <p:nvPr/>
        </p:nvSpPr>
        <p:spPr>
          <a:xfrm>
            <a:off x="548640" y="777240"/>
            <a:ext cx="8046720" cy="822960"/>
          </a:xfrm>
          <a:prstGeom prst="rect">
            <a:avLst/>
          </a:prstGeom>
          <a:noFill/>
          <a:ln/>
        </p:spPr>
        <p:txBody>
          <a:bodyPr wrap="square" lIns="0" tIns="0" rIns="0" bIns="0" rtlCol="0" anchor="ctr"/>
          <a:lstStyle/>
          <a:p>
            <a:pPr indent="0" marL="0">
              <a:buNone/>
            </a:pPr>
            <a:r>
              <a:rPr lang="en-US" sz="3400" dirty="0">
                <a:solidFill>
                  <a:srgbClr val="FFFFFF"/>
                </a:solidFill>
                <a:latin typeface="Cambria" pitchFamily="34" charset="0"/>
                <a:ea typeface="Cambria" pitchFamily="34" charset="-122"/>
                <a:cs typeface="Cambria" pitchFamily="34" charset="-120"/>
              </a:rPr>
              <a:t>Die Textwüste</a:t>
            </a:r>
            <a:endParaRPr lang="en-US" sz="3400" dirty="0"/>
          </a:p>
        </p:txBody>
      </p:sp>
      <p:sp>
        <p:nvSpPr>
          <p:cNvPr id="4" name="Text 2"/>
          <p:cNvSpPr txBox="1"/>
          <p:nvPr/>
        </p:nvSpPr>
        <p:spPr>
          <a:xfrm>
            <a:off x="548640" y="1737360"/>
            <a:ext cx="8046720" cy="2377440"/>
          </a:xfrm>
          <a:prstGeom prst="rect">
            <a:avLst/>
          </a:prstGeom>
          <a:noFill/>
          <a:ln/>
        </p:spPr>
        <p:txBody>
          <a:bodyPr wrap="square" lIns="0" tIns="0" rIns="0" bIns="0" rtlCol="0" anchor="t"/>
          <a:lstStyle/>
          <a:p>
            <a:pPr marL="342900" indent="-342900">
              <a:spcAft>
                <a:spcPts val="600"/>
              </a:spcAft>
              <a:buSzPct val="100000"/>
              <a:buFont typeface="+mj-lt"/>
              <a:buAutoNum type="arabicPeriod" startAt="1"/>
            </a:pPr>
            <a:r>
              <a:rPr lang="en-US" sz="1600" dirty="0">
                <a:solidFill>
                  <a:srgbClr val="FFFFFF"/>
                </a:solidFill>
                <a:latin typeface="Calibri" pitchFamily="34" charset="0"/>
                <a:ea typeface="Calibri" pitchFamily="34" charset="-122"/>
                <a:cs typeface="Calibri" pitchFamily="34" charset="-120"/>
              </a:rPr>
              <a:t>Auf den nächsten zwei Folien steht viel zu viel Text – so wie in vielen echten Präsentationen.</a:t>
            </a:r>
            <a:endParaRPr lang="en-US" sz="1600" dirty="0"/>
          </a:p>
          <a:p>
            <a:pPr marL="342900" indent="-342900">
              <a:spcAft>
                <a:spcPts val="600"/>
              </a:spcAft>
              <a:buSzPct val="100000"/>
              <a:buFont typeface="+mj-lt"/>
              <a:buAutoNum type="arabicPeriod" startAt="1"/>
            </a:pPr>
            <a:r>
              <a:rPr lang="en-US" sz="1600" dirty="0">
                <a:solidFill>
                  <a:srgbClr val="FFFFFF"/>
                </a:solidFill>
                <a:latin typeface="Calibri" pitchFamily="34" charset="0"/>
                <a:ea typeface="Calibri" pitchFamily="34" charset="-122"/>
                <a:cs typeface="Calibri" pitchFamily="34" charset="-120"/>
              </a:rPr>
              <a:t>Verwandle jede Folie in höchstens 5 knappe Stichpunkte (Taste Tab für Unterpunkte).</a:t>
            </a:r>
            <a:endParaRPr lang="en-US" sz="1600" dirty="0"/>
          </a:p>
          <a:p>
            <a:pPr marL="342900" indent="-342900">
              <a:spcAft>
                <a:spcPts val="600"/>
              </a:spcAft>
              <a:buSzPct val="100000"/>
              <a:buFont typeface="+mj-lt"/>
              <a:buAutoNum type="arabicPeriod" startAt="1"/>
            </a:pPr>
            <a:r>
              <a:rPr lang="en-US" sz="1600" dirty="0">
                <a:solidFill>
                  <a:srgbClr val="FFFFFF"/>
                </a:solidFill>
                <a:latin typeface="Calibri" pitchFamily="34" charset="0"/>
                <a:ea typeface="Calibri" pitchFamily="34" charset="-122"/>
                <a:cs typeface="Calibri" pitchFamily="34" charset="-120"/>
              </a:rPr>
              <a:t>Räume die Formatierung auf: eine serifenlose Schrift, mindestens 24 pt, linksbündig, nichts unterstrichen.</a:t>
            </a:r>
            <a:endParaRPr lang="en-US" sz="1600" dirty="0"/>
          </a:p>
          <a:p>
            <a:pPr marL="342900" indent="-342900">
              <a:spcAft>
                <a:spcPts val="600"/>
              </a:spcAft>
              <a:buSzPct val="100000"/>
              <a:buFont typeface="+mj-lt"/>
              <a:buAutoNum type="arabicPeriod" startAt="1"/>
            </a:pPr>
            <a:r>
              <a:rPr lang="en-US" sz="1600" dirty="0">
                <a:solidFill>
                  <a:srgbClr val="FFFFFF"/>
                </a:solidFill>
                <a:latin typeface="Calibri" pitchFamily="34" charset="0"/>
                <a:ea typeface="Calibri" pitchFamily="34" charset="-122"/>
                <a:cs typeface="Calibri" pitchFamily="34" charset="-120"/>
              </a:rPr>
              <a:t>Hebe pro Folie höchstens ein Schlüsselwort mit Fett oder Farbe hervor.</a:t>
            </a:r>
            <a:endParaRPr lang="en-US" sz="1600" dirty="0"/>
          </a:p>
        </p:txBody>
      </p:sp>
      <p:sp>
        <p:nvSpPr>
          <p:cNvPr id="5" name="Text 3"/>
          <p:cNvSpPr txBox="1"/>
          <p:nvPr/>
        </p:nvSpPr>
        <p:spPr>
          <a:xfrm>
            <a:off x="548640" y="4343400"/>
            <a:ext cx="8046720" cy="411480"/>
          </a:xfrm>
          <a:prstGeom prst="rect">
            <a:avLst/>
          </a:prstGeom>
          <a:noFill/>
          <a:ln/>
        </p:spPr>
        <p:txBody>
          <a:bodyPr wrap="square" lIns="0" tIns="0" rIns="0" bIns="0" rtlCol="0" anchor="ctr"/>
          <a:lstStyle/>
          <a:p>
            <a:pPr indent="0" marL="0">
              <a:buNone/>
            </a:pPr>
            <a:r>
              <a:rPr lang="en-US" sz="1200" i="1" dirty="0">
                <a:solidFill>
                  <a:srgbClr val="CFE0E2"/>
                </a:solidFill>
                <a:latin typeface="Calibri" pitchFamily="34" charset="0"/>
                <a:ea typeface="Calibri" pitchFamily="34" charset="-122"/>
                <a:cs typeface="Calibri" pitchFamily="34" charset="-120"/>
              </a:rPr>
              <a:t>Vergleiche am Ende mit deiner Nachbarin/deinem Nachbarn: Wer hat es kürzer geschafft, ohne dass Wichtiges fehlt?</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74320"/>
            <a:ext cx="8229600" cy="731520"/>
          </a:xfrm>
          <a:prstGeom prst="rect">
            <a:avLst/>
          </a:prstGeom>
          <a:noFill/>
          <a:ln/>
        </p:spPr>
        <p:txBody>
          <a:bodyPr wrap="square" rtlCol="0" anchor="ctr"/>
          <a:lstStyle/>
          <a:p>
            <a:pPr algn="ctr" indent="0" marL="0">
              <a:buNone/>
            </a:pPr>
            <a:r>
              <a:rPr lang="en-US" sz="3000" u="sng" dirty="0">
                <a:solidFill>
                  <a:srgbClr val="1F4E79"/>
                </a:solidFill>
                <a:latin typeface="Times New Roman" pitchFamily="34" charset="0"/>
                <a:ea typeface="Times New Roman" pitchFamily="34" charset="-122"/>
                <a:cs typeface="Times New Roman" pitchFamily="34" charset="-120"/>
              </a:rPr>
              <a:t>GESUNDE ERNÄHRUNG IM ALLTAG</a:t>
            </a:r>
            <a:endParaRPr lang="en-US" sz="3000" dirty="0"/>
          </a:p>
        </p:txBody>
      </p:sp>
      <p:sp>
        <p:nvSpPr>
          <p:cNvPr id="3" name="Text 1"/>
          <p:cNvSpPr txBox="1"/>
          <p:nvPr/>
        </p:nvSpPr>
        <p:spPr>
          <a:xfrm>
            <a:off x="457200" y="1097280"/>
            <a:ext cx="8229600" cy="3749040"/>
          </a:xfrm>
          <a:prstGeom prst="rect">
            <a:avLst/>
          </a:prstGeom>
          <a:noFill/>
          <a:ln/>
        </p:spPr>
        <p:txBody>
          <a:bodyPr wrap="square" rtlCol="0" anchor="t"/>
          <a:lstStyle/>
          <a:p>
            <a:pPr algn="ctr" indent="0" marL="0">
              <a:buNone/>
            </a:pPr>
            <a:r>
              <a:rPr lang="en-US" sz="1500" dirty="0">
                <a:solidFill>
                  <a:srgbClr val="404040"/>
                </a:solidFill>
                <a:latin typeface="Times New Roman" pitchFamily="34" charset="0"/>
                <a:ea typeface="Times New Roman" pitchFamily="34" charset="-122"/>
                <a:cs typeface="Times New Roman" pitchFamily="34" charset="-120"/>
              </a:rPr>
              <a:t>Eine ausgewogene Ernährung ist für unsere Gesundheit sehr wichtig, und deshalb sollte man darauf achten, jeden Tag </a:t>
            </a:r>
            <a:pPr algn="ctr" indent="0" marL="0">
              <a:buNone/>
            </a:pPr>
            <a:r>
              <a:rPr lang="en-US" sz="1500" u="sng" dirty="0">
                <a:solidFill>
                  <a:srgbClr val="404040"/>
                </a:solidFill>
                <a:latin typeface="Times New Roman" pitchFamily="34" charset="0"/>
                <a:ea typeface="Times New Roman" pitchFamily="34" charset="-122"/>
                <a:cs typeface="Times New Roman" pitchFamily="34" charset="-120"/>
              </a:rPr>
              <a:t>genug Obst und Gemüse</a:t>
            </a:r>
            <a:pPr algn="ctr" indent="0" marL="0">
              <a:buNone/>
            </a:pPr>
            <a:r>
              <a:rPr lang="en-US" sz="1500" dirty="0">
                <a:solidFill>
                  <a:srgbClr val="404040"/>
                </a:solidFill>
                <a:latin typeface="Times New Roman" pitchFamily="34" charset="0"/>
                <a:ea typeface="Times New Roman" pitchFamily="34" charset="-122"/>
                <a:cs typeface="Times New Roman" pitchFamily="34" charset="-120"/>
              </a:rPr>
              <a:t> zu essen. Empfohlen werden oft fünf Portionen am Tag, wobei eine Portion ungefähr einer Handvoll entspricht. Außerdem ist es wichtig, ausreichend zu trinken, am besten Wasser oder ungesüßten Tee, und zwar etwa anderthalb Liter pro Tag. Vollkornprodukte sind besser als Weißmehl, weil sie länger satt machen und mehr Ballaststoffe enthalten. Zucker und stark verarbeitete Lebensmittel sollte man dagegen eher selten essen. Und nicht zuletzt spielt auch eine Rolle, dass man in Ruhe isst und sich Zeit für die Mahlzeiten nimmt, weil man dann besser merkt, wann man satt ist.</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74320"/>
            <a:ext cx="8229600" cy="731520"/>
          </a:xfrm>
          <a:prstGeom prst="rect">
            <a:avLst/>
          </a:prstGeom>
          <a:noFill/>
          <a:ln/>
        </p:spPr>
        <p:txBody>
          <a:bodyPr wrap="square" rtlCol="0" anchor="ctr"/>
          <a:lstStyle/>
          <a:p>
            <a:pPr algn="ctr" indent="0" marL="0">
              <a:buNone/>
            </a:pPr>
            <a:r>
              <a:rPr lang="en-US" sz="3000" u="sng" dirty="0">
                <a:solidFill>
                  <a:srgbClr val="1F4E79"/>
                </a:solidFill>
                <a:latin typeface="Times New Roman" pitchFamily="34" charset="0"/>
                <a:ea typeface="Times New Roman" pitchFamily="34" charset="-122"/>
                <a:cs typeface="Times New Roman" pitchFamily="34" charset="-120"/>
              </a:rPr>
              <a:t>Die Geschichte des Fahrrads</a:t>
            </a:r>
            <a:endParaRPr lang="en-US" sz="3000" dirty="0"/>
          </a:p>
        </p:txBody>
      </p:sp>
      <p:sp>
        <p:nvSpPr>
          <p:cNvPr id="3" name="Text 1"/>
          <p:cNvSpPr txBox="1"/>
          <p:nvPr/>
        </p:nvSpPr>
        <p:spPr>
          <a:xfrm>
            <a:off x="457200" y="1097280"/>
            <a:ext cx="8229600" cy="3749040"/>
          </a:xfrm>
          <a:prstGeom prst="rect">
            <a:avLst/>
          </a:prstGeom>
          <a:noFill/>
          <a:ln/>
        </p:spPr>
        <p:txBody>
          <a:bodyPr wrap="square" rtlCol="0" anchor="t"/>
          <a:lstStyle/>
          <a:p>
            <a:pPr algn="ctr" indent="0" marL="0">
              <a:buNone/>
            </a:pPr>
            <a:r>
              <a:rPr lang="en-US" sz="1500" dirty="0">
                <a:solidFill>
                  <a:srgbClr val="404040"/>
                </a:solidFill>
                <a:latin typeface="Times New Roman" pitchFamily="34" charset="0"/>
                <a:ea typeface="Times New Roman" pitchFamily="34" charset="-122"/>
                <a:cs typeface="Times New Roman" pitchFamily="34" charset="-120"/>
              </a:rPr>
              <a:t>Das Fahrrad hat eine lange Geschichte. Im Jahr 1817 stellte Karl Drais in Mannheim seine Laufmaschine vor, die noch keine Pedale hatte, sodass man sich mit den Füßen vom Boden abstoßen musste. In den 1860er-Jahren kamen dann Pedale hinzu, die direkt am Vorderrad befestigt waren. Später wurden Hochräder mit einem riesigen Vorderrad gebaut, die zwar schnell, aber auch ziemlich gefährlich waren, weil man leicht nach vorne stürzen konnte. In den 1880er-Jahren setzte sich dann das sogenannte Sicherheitsfahrrad mit zwei gleich großen Rädern und einem Kettenantrieb am Hinterrad durch, das unseren heutigen Fahrrädern schon sehr ähnlich war. Kurz darauf wurden auch luftgefüllte Reifen erfunden, die das Fahren deutlich bequemer machten.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Office Theme</vt:lpstr>
      <vt:lpstr>Slide 1</vt:lpstr>
      <vt:lpstr>Slide 2</vt:lpstr>
      <vt:lpstr>Slide 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Übung E3 – Textwüste</dc:title>
  <dc:subject>PptxGenJS Presentation</dc:subject>
  <dc:creator>Lernpfad Präsentieren · BBZ Rendsburg-Eckernförde</dc:creator>
  <cp:lastModifiedBy>Lernpfad Präsentieren · BBZ Rendsburg-Eckernförde</cp:lastModifiedBy>
  <cp:revision>1</cp:revision>
  <dcterms:created xsi:type="dcterms:W3CDTF">2026-09-28T14:09:54Z</dcterms:created>
  <dcterms:modified xsi:type="dcterms:W3CDTF">2026-09-28T14:09:54Z</dcterms:modified>
</cp:coreProperties>
</file>